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0" r:id="rId4"/>
    <p:sldId id="257" r:id="rId5"/>
    <p:sldId id="263" r:id="rId6"/>
    <p:sldId id="264" r:id="rId7"/>
    <p:sldId id="265" r:id="rId8"/>
    <p:sldId id="266" r:id="rId9"/>
    <p:sldId id="268" r:id="rId10"/>
    <p:sldId id="270" r:id="rId11"/>
    <p:sldId id="267" r:id="rId12"/>
    <p:sldId id="271" r:id="rId13"/>
    <p:sldId id="259" r:id="rId14"/>
    <p:sldId id="272" r:id="rId15"/>
    <p:sldId id="279" r:id="rId16"/>
    <p:sldId id="278" r:id="rId17"/>
    <p:sldId id="274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70040B-283A-4FE9-8F51-37E3C428F80D}" type="datetimeFigureOut">
              <a:rPr lang="zh-TW" altLang="en-US" smtClean="0"/>
              <a:pPr/>
              <a:t>2015/9/29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B81B4C-5237-4754-806B-59D3799C09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844" y="1643050"/>
            <a:ext cx="8429684" cy="990600"/>
          </a:xfrm>
        </p:spPr>
        <p:txBody>
          <a:bodyPr>
            <a:normAutofit/>
          </a:bodyPr>
          <a:lstStyle/>
          <a:p>
            <a:r>
              <a:rPr lang="en-US" altLang="zh-TW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Effects of age on navigation strategy</a:t>
            </a:r>
            <a:endParaRPr lang="zh-TW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14414" y="3857628"/>
            <a:ext cx="6429420" cy="1785950"/>
          </a:xfrm>
        </p:spPr>
        <p:txBody>
          <a:bodyPr>
            <a:normAutofit/>
          </a:bodyPr>
          <a:lstStyle/>
          <a:p>
            <a:pPr algn="l"/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期刊：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Neurobiology of Aging</a:t>
            </a:r>
          </a:p>
          <a:p>
            <a:pPr algn="l"/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作者：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M. Kirk Rodgers, Joseph A. </a:t>
            </a:r>
            <a:r>
              <a:rPr lang="en-US" altLang="zh-TW" sz="1400" dirty="0" err="1" smtClean="0">
                <a:latin typeface="微軟正黑體" pitchFamily="34" charset="-120"/>
                <a:ea typeface="微軟正黑體" pitchFamily="34" charset="-120"/>
              </a:rPr>
              <a:t>Sindone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 III, Scott D. Moffat</a:t>
            </a:r>
          </a:p>
          <a:p>
            <a:pPr algn="l"/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學生：林怡儒 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M10421223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Methods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1472" y="1500174"/>
            <a:ext cx="8143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Training continued until participants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reached a criterion level of 5 consecutive successful learning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trials.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The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vYSA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probe trial was designed to determine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allocentric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or egocentric strategy preference.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In order to increase the reliability of our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vYSA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and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ensure stability of strategy preferences, participants completed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5 separate blocks of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vYSA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training and probe trials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and were required to choose the same strategy for at least 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of the 5 blocks in order for that participant to be classified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as preferring 1 strategy over another.</a:t>
            </a:r>
            <a:endParaRPr lang="zh-TW" altLang="en-US" sz="16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8577122" cy="430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500034" y="1500174"/>
            <a:ext cx="4714908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altLang="zh-TW" sz="16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virtual Morris water task (</a:t>
            </a:r>
            <a:r>
              <a:rPr lang="en-US" altLang="zh-TW" sz="1600" dirty="0" err="1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vMWT</a:t>
            </a:r>
            <a:r>
              <a:rPr lang="en-US" altLang="zh-TW" sz="16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16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Methods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1778" y="2276872"/>
            <a:ext cx="8143932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In order to determine pre-existing preferences for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allocentric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vs. egocentric Participants completed 10 learning trials followed by 1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probe trial.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For all trials, participants navigated through a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circular pool contained in a large, nonsymmetrical virtual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room.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In the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u="sng" dirty="0">
                <a:latin typeface="微軟正黑體" pitchFamily="34" charset="-120"/>
                <a:ea typeface="微軟正黑體" pitchFamily="34" charset="-120"/>
              </a:rPr>
              <a:t>learning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 trials, participants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were placed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in the environment randomly at 1 of 6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potential starting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positions inside the pool area. Participants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were instructed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that their goal was to find a hidden platform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The dependent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variable 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the latency to reach the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platform on each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trial</a:t>
            </a:r>
          </a:p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AutoNum type="circleNumWdWhitePlain"/>
            </a:pP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In the </a:t>
            </a:r>
            <a:r>
              <a:rPr lang="en-US" altLang="zh-TW" sz="1600" u="sng" dirty="0">
                <a:latin typeface="微軟正黑體" pitchFamily="34" charset="-120"/>
                <a:ea typeface="微軟正黑體" pitchFamily="34" charset="-120"/>
              </a:rPr>
              <a:t>probe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 trial, the platform was removed and participants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began at 1 of the 6 starting locations and were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instructed to locate the platform.</a:t>
            </a:r>
          </a:p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The dependent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variable 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the number of platform intersections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Results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4167"/>
          <a:stretch>
            <a:fillRect/>
          </a:stretch>
        </p:blipFill>
        <p:spPr bwMode="auto">
          <a:xfrm>
            <a:off x="2120982" y="2214554"/>
            <a:ext cx="5286412" cy="343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642910" y="1500174"/>
            <a:ext cx="8286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u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strategy preference by age group on the Y-maze strategy assessment (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vYSA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).</a:t>
            </a:r>
            <a:endParaRPr lang="zh-TW" altLang="en-US" sz="16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3203848" y="3521008"/>
            <a:ext cx="518305" cy="41181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46%</a:t>
            </a:r>
            <a:endParaRPr lang="zh-TW" altLang="en-US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3722153" y="3209392"/>
            <a:ext cx="520055" cy="45120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54%</a:t>
            </a:r>
            <a:endParaRPr lang="zh-TW" altLang="en-US" sz="10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800403" y="2622902"/>
            <a:ext cx="470892" cy="4460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82%</a:t>
            </a:r>
            <a:endParaRPr lang="zh-TW" altLang="en-US" sz="1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364088" y="4585892"/>
            <a:ext cx="465212" cy="41810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18%</a:t>
            </a:r>
            <a:endParaRPr lang="zh-TW" altLang="en-US" sz="1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65036" y="5235590"/>
            <a:ext cx="786740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Strategy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selection differed as a function of age group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Ｘ</a:t>
            </a:r>
            <a:r>
              <a:rPr lang="en-US" altLang="zh-TW" sz="1600" baseline="30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12.43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1600" i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 </a:t>
            </a:r>
            <a:r>
              <a:rPr lang="en-US" altLang="zh-TW" sz="1600" i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0.001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Older adults overwhelmingly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preferred an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egocentric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strategy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younger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adults showed a modest preference for </a:t>
            </a:r>
            <a:r>
              <a:rPr lang="en-US" altLang="zh-TW" sz="16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allocentric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strategy 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8" name="Picture 4" descr="http://down.tutu001.com/d/file/20091104/df83175de0ecbafa28e0efee7f7d1c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67" b="89524" l="10000" r="89643">
                        <a14:backgroundMark x1="29821" y1="82619" x2="42857" y2="86190"/>
                        <a14:backgroundMark x1="48036" y1="85476" x2="49643" y2="8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146" y="2494753"/>
            <a:ext cx="968098" cy="72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down.tutu001.com/d/file/20091104/df83175de0ecbafa28e0efee7f7d1c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67" b="89524" l="10000" r="89643">
                        <a14:backgroundMark x1="29821" y1="82619" x2="42857" y2="86190"/>
                        <a14:backgroundMark x1="48036" y1="85476" x2="49643" y2="8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371" y="1921079"/>
            <a:ext cx="968098" cy="72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Results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648" y="1628800"/>
            <a:ext cx="357623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圓角矩形 3"/>
          <p:cNvSpPr/>
          <p:nvPr/>
        </p:nvSpPr>
        <p:spPr>
          <a:xfrm rot="20706388">
            <a:off x="64099" y="1300414"/>
            <a:ext cx="115212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learning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5868144" y="2693606"/>
            <a:ext cx="2520280" cy="534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 main effect for age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1600" y="4509120"/>
            <a:ext cx="8001056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significant interaction between age and strategy preference 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F(1,85</a:t>
            </a:r>
            <a:r>
              <a:rPr lang="en-US" altLang="zh-TW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 = 4.78, p = 0.03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An interaction between age group and sex approached significance.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F(1,85)=3.63,P=0.06</a:t>
            </a:r>
            <a:endParaRPr lang="en-US" altLang="zh-TW" sz="1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Results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600" y="1772816"/>
            <a:ext cx="3963099" cy="268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圓角矩形 7"/>
          <p:cNvSpPr/>
          <p:nvPr/>
        </p:nvSpPr>
        <p:spPr>
          <a:xfrm rot="20628719">
            <a:off x="226935" y="1347361"/>
            <a:ext cx="115212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probe</a:t>
            </a:r>
          </a:p>
        </p:txBody>
      </p:sp>
      <p:sp>
        <p:nvSpPr>
          <p:cNvPr id="10" name="矩形 9"/>
          <p:cNvSpPr/>
          <p:nvPr/>
        </p:nvSpPr>
        <p:spPr>
          <a:xfrm>
            <a:off x="4716016" y="2676051"/>
            <a:ext cx="4176464" cy="534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Participants preferring an egocentric strategy 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3329" y="4653136"/>
            <a:ext cx="774494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There was no main effect for age.</a:t>
            </a:r>
          </a:p>
          <a:p>
            <a:pPr marL="274320" lvl="0" indent="-274320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There </a:t>
            </a:r>
            <a:r>
              <a:rPr lang="en-US" altLang="zh-TW" sz="16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was no interaction between age group and strategy preference, </a:t>
            </a:r>
            <a:r>
              <a:rPr lang="en-US" altLang="zh-TW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F(1,85) = .69, p = 0.97</a:t>
            </a:r>
            <a:r>
              <a:rPr lang="en-US" altLang="zh-TW" sz="16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, sex and strategy preference</a:t>
            </a:r>
            <a:r>
              <a:rPr lang="en-US" altLang="zh-TW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, F(1,85) = 3.65, p = 0.06</a:t>
            </a:r>
            <a:r>
              <a:rPr lang="en-US" altLang="zh-TW" sz="16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, or age group, sex, and strategy preference, </a:t>
            </a:r>
            <a:r>
              <a:rPr lang="en-US" altLang="zh-TW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F(1,85)=.434, p = 0.512</a:t>
            </a:r>
            <a:r>
              <a:rPr lang="en-US" altLang="zh-TW" sz="16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041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Results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1472" y="1340768"/>
            <a:ext cx="8001056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Older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adults took more time to complete the water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maze than younger adults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Older adults were much more likely to choose an egocentric strategy than an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allocentric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strategy, while younger adults were more equally distributed between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allocentric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and egocentric strategy preferences.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R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esearchers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have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speculated that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young individuals may solve navigation tasks using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an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allocentric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strategy whereas older individuals may use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 response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or egocentric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strategy.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Ultimately, results from the present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study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may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lead to specific strategy training interventions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that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could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ameliorate some of the age-related deficits in navigation.</a:t>
            </a: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endParaRPr lang="en-US" altLang="zh-TW" sz="1600" dirty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spcBef>
                <a:spcPts val="6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ü"/>
            </a:pP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336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57"/>
          <a:stretch>
            <a:fillRect/>
          </a:stretch>
        </p:blipFill>
        <p:spPr bwMode="auto">
          <a:xfrm>
            <a:off x="1259632" y="2428868"/>
            <a:ext cx="5616624" cy="26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500034" y="1785926"/>
            <a:ext cx="1643074" cy="10001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egocentric</a:t>
            </a:r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8674" name="Picture 2" descr="https://integralarchetype.files.wordpress.com/2012/11/egocentric.jpg?w=6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572008"/>
            <a:ext cx="2628900" cy="1743076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500034" y="3143248"/>
            <a:ext cx="821537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Sometimes called response or route strategy. 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A strategy in which an individual remembers directions or a route based on a frame of reference centered on the individual, independent of absolute position.</a:t>
            </a:r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500034" y="1357298"/>
            <a:ext cx="1643074" cy="10001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</a:rPr>
              <a:t>allocentric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8676" name="Picture 4" descr="http://www.izuobiao.com/wp-content/uploads/2014/10/921d87ea09b3bbc544def0085ed3425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286256"/>
            <a:ext cx="2019280" cy="2019280"/>
          </a:xfrm>
          <a:prstGeom prst="rect">
            <a:avLst/>
          </a:prstGeom>
          <a:noFill/>
        </p:spPr>
      </p:pic>
      <p:sp>
        <p:nvSpPr>
          <p:cNvPr id="10" name="矩形 9"/>
          <p:cNvSpPr/>
          <p:nvPr/>
        </p:nvSpPr>
        <p:spPr>
          <a:xfrm>
            <a:off x="571472" y="2643182"/>
            <a:ext cx="7929618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It known as a cognitive map or place strategy 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And relies on a frame of reference external to the individual, based, for example, on using a cognitive map with external reference points.</a:t>
            </a:r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Introduction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29600" cy="49377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Young adult humans outperform their older counterparts on spatial navigation measures has now been demonstrated in numerous studies.</a:t>
            </a:r>
          </a:p>
          <a:p>
            <a:pPr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It has been suggested that the hippocampus plays a role in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allocentric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spatial processing whereas other regions, most notably the parietal cortex and caudate nucleus, may play a more prominent role in egocentric spatial processing.</a:t>
            </a:r>
          </a:p>
          <a:p>
            <a:pPr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One study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retrospectively asked younger and older human participants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how they solved a navigation task and found that </a:t>
            </a:r>
            <a:r>
              <a:rPr lang="en-US" altLang="zh-TW" sz="1600" dirty="0" err="1">
                <a:latin typeface="微軟正黑體" pitchFamily="34" charset="-120"/>
                <a:ea typeface="微軟正黑體" pitchFamily="34" charset="-120"/>
              </a:rPr>
              <a:t>selfreported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err="1">
                <a:latin typeface="微軟正黑體" pitchFamily="34" charset="-120"/>
                <a:ea typeface="微軟正黑體" pitchFamily="34" charset="-120"/>
              </a:rPr>
              <a:t>allocentric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 strategy decreased with age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Several functional neuroimaging studies have now demonstrated that older adult humans show reduced or absent hippocampal activation in performing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naviga.tion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tasks compared with younger adults.</a:t>
            </a:r>
          </a:p>
          <a:p>
            <a:pPr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Magnetic resonance imaging (MRI) study has shown that hippocampal volume is positively correlated with navigation performance in the young but not in the elderly.</a:t>
            </a:r>
          </a:p>
          <a:p>
            <a:pPr marL="0" indent="0">
              <a:buNone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Methods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橢圓 3"/>
          <p:cNvSpPr/>
          <p:nvPr/>
        </p:nvSpPr>
        <p:spPr>
          <a:xfrm rot="20937078">
            <a:off x="285720" y="1357298"/>
            <a:ext cx="1857388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Participants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14348" y="2428868"/>
            <a:ext cx="785818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45 older adults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(aged 55 to 85)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    54 younger adults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(aged 18 to 35)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All participants were free of psychological, neurological, or severe cardiac disorders as revealed by detailed self-report of medical history, </a:t>
            </a:r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scored 26 or higher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on the Mini Mental Status Examination (MMSE), </a:t>
            </a:r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scored better than 20/40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(corrected) on visual acuity tests, and </a:t>
            </a:r>
            <a:r>
              <a:rPr lang="en-US" altLang="zh-TW" sz="1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spoke English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as their native language.</a:t>
            </a:r>
            <a:endParaRPr lang="zh-TW" altLang="en-US" sz="16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7969" t="38942" r="19140" b="23558"/>
          <a:stretch>
            <a:fillRect/>
          </a:stretch>
        </p:blipFill>
        <p:spPr bwMode="auto">
          <a:xfrm>
            <a:off x="285720" y="1714488"/>
            <a:ext cx="862613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357158" y="3448594"/>
            <a:ext cx="8501122" cy="1567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7969" t="38942" r="19140" b="23558"/>
          <a:stretch>
            <a:fillRect/>
          </a:stretch>
        </p:blipFill>
        <p:spPr bwMode="auto">
          <a:xfrm>
            <a:off x="285720" y="1714488"/>
            <a:ext cx="862613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群組 6"/>
          <p:cNvGrpSpPr/>
          <p:nvPr/>
        </p:nvGrpSpPr>
        <p:grpSpPr>
          <a:xfrm>
            <a:off x="348450" y="1857364"/>
            <a:ext cx="8501122" cy="1923519"/>
            <a:chOff x="348450" y="1857364"/>
            <a:chExt cx="8501122" cy="1923519"/>
          </a:xfrm>
        </p:grpSpPr>
        <p:sp>
          <p:nvSpPr>
            <p:cNvPr id="5" name="矩形 4"/>
            <p:cNvSpPr/>
            <p:nvPr/>
          </p:nvSpPr>
          <p:spPr>
            <a:xfrm>
              <a:off x="348450" y="3624128"/>
              <a:ext cx="8501122" cy="15675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圓角矩形 5"/>
            <p:cNvSpPr/>
            <p:nvPr/>
          </p:nvSpPr>
          <p:spPr>
            <a:xfrm>
              <a:off x="357158" y="1857364"/>
              <a:ext cx="2643206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Computer experience</a:t>
              </a:r>
              <a:endParaRPr lang="zh-TW" altLang="en-US" dirty="0"/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357158" y="1857364"/>
            <a:ext cx="8501122" cy="2380172"/>
            <a:chOff x="357158" y="1857364"/>
            <a:chExt cx="8501122" cy="2380172"/>
          </a:xfrm>
        </p:grpSpPr>
        <p:grpSp>
          <p:nvGrpSpPr>
            <p:cNvPr id="10" name="群組 9"/>
            <p:cNvGrpSpPr/>
            <p:nvPr/>
          </p:nvGrpSpPr>
          <p:grpSpPr>
            <a:xfrm>
              <a:off x="357158" y="1857364"/>
              <a:ext cx="8501122" cy="2380172"/>
              <a:chOff x="357158" y="1857364"/>
              <a:chExt cx="8501122" cy="2380172"/>
            </a:xfrm>
          </p:grpSpPr>
          <p:sp>
            <p:nvSpPr>
              <p:cNvPr id="8" name="圓角矩形 7"/>
              <p:cNvSpPr/>
              <p:nvPr/>
            </p:nvSpPr>
            <p:spPr>
              <a:xfrm>
                <a:off x="357158" y="1857364"/>
                <a:ext cx="2643206" cy="1214446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Blood pressure</a:t>
                </a:r>
                <a:endParaRPr lang="zh-TW" altLang="en-US" dirty="0"/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357158" y="4080781"/>
                <a:ext cx="8501122" cy="15675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1" name="矩形 10"/>
            <p:cNvSpPr/>
            <p:nvPr/>
          </p:nvSpPr>
          <p:spPr>
            <a:xfrm>
              <a:off x="357158" y="3143247"/>
              <a:ext cx="8501122" cy="322763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7969" t="38942" r="19140" b="23558"/>
          <a:stretch>
            <a:fillRect/>
          </a:stretch>
        </p:blipFill>
        <p:spPr bwMode="auto">
          <a:xfrm>
            <a:off x="285720" y="1714488"/>
            <a:ext cx="862613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群組 7"/>
          <p:cNvGrpSpPr/>
          <p:nvPr/>
        </p:nvGrpSpPr>
        <p:grpSpPr>
          <a:xfrm>
            <a:off x="357158" y="1857364"/>
            <a:ext cx="8501122" cy="2085581"/>
            <a:chOff x="357158" y="1857364"/>
            <a:chExt cx="8501122" cy="2085581"/>
          </a:xfrm>
        </p:grpSpPr>
        <p:sp>
          <p:nvSpPr>
            <p:cNvPr id="5" name="矩形 4"/>
            <p:cNvSpPr/>
            <p:nvPr/>
          </p:nvSpPr>
          <p:spPr>
            <a:xfrm>
              <a:off x="357158" y="3786190"/>
              <a:ext cx="8501122" cy="15675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圓角矩形 5"/>
            <p:cNvSpPr/>
            <p:nvPr/>
          </p:nvSpPr>
          <p:spPr>
            <a:xfrm>
              <a:off x="357158" y="1857364"/>
              <a:ext cx="2643206" cy="121444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Nausea assessment</a:t>
              </a:r>
              <a:endParaRPr lang="zh-TW" altLang="en-US" dirty="0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357158" y="1857364"/>
            <a:ext cx="8501122" cy="2228457"/>
            <a:chOff x="357158" y="1857364"/>
            <a:chExt cx="8501122" cy="2228457"/>
          </a:xfrm>
        </p:grpSpPr>
        <p:sp>
          <p:nvSpPr>
            <p:cNvPr id="7" name="圓角矩形 6"/>
            <p:cNvSpPr/>
            <p:nvPr/>
          </p:nvSpPr>
          <p:spPr>
            <a:xfrm>
              <a:off x="357158" y="1857364"/>
              <a:ext cx="2643206" cy="121444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Virtual environments</a:t>
              </a:r>
              <a:endParaRPr lang="zh-TW" altLang="en-US" dirty="0"/>
            </a:p>
          </p:txBody>
        </p:sp>
        <p:sp>
          <p:nvSpPr>
            <p:cNvPr id="9" name="矩形 8"/>
            <p:cNvSpPr/>
            <p:nvPr/>
          </p:nvSpPr>
          <p:spPr>
            <a:xfrm>
              <a:off x="357158" y="3929066"/>
              <a:ext cx="8501122" cy="15675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Methods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500034" y="1500174"/>
            <a:ext cx="4714908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virtual Y-maze strategy assessment (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vYSA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0034" y="2428868"/>
            <a:ext cx="8143932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In order to determine pre-existing preferences for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allocentric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vs. egocentric strategy use, a virtual Y-maze strategy assessment was created.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Each arm of the maze terminated with a circular goal area. 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" pitchFamily="2" charset="2"/>
              <a:buChar char="ü"/>
            </a:pP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The </a:t>
            </a:r>
            <a:r>
              <a:rPr lang="en-US" altLang="zh-TW" sz="1600" dirty="0" err="1" smtClean="0">
                <a:latin typeface="微軟正黑體" pitchFamily="34" charset="-120"/>
                <a:ea typeface="微軟正黑體" pitchFamily="34" charset="-120"/>
              </a:rPr>
              <a:t>vYSA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consisted of 5 blocks of 2 parts each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training and probe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During the </a:t>
            </a:r>
            <a:r>
              <a:rPr lang="en-US" altLang="zh-TW" sz="1600" u="sng" dirty="0" smtClean="0">
                <a:latin typeface="微軟正黑體" pitchFamily="34" charset="-120"/>
                <a:ea typeface="微軟正黑體" pitchFamily="34" charset="-120"/>
              </a:rPr>
              <a:t>training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portion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of each block, participants completed multiple trials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starting at a given location and terminating in 1 of the 3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circular goal areas.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For the </a:t>
            </a:r>
            <a:r>
              <a:rPr lang="en-US" altLang="zh-TW" sz="1600" u="sng" dirty="0" smtClean="0">
                <a:latin typeface="微軟正黑體" pitchFamily="34" charset="-120"/>
                <a:ea typeface="微軟正黑體" pitchFamily="34" charset="-120"/>
              </a:rPr>
              <a:t>probe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 trial of each block, participants were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placed at a third position that was neither the starting location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nor the goal location for preceding training trials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393</TotalTime>
  <Words>917</Words>
  <Application>Microsoft Office PowerPoint</Application>
  <PresentationFormat>如螢幕大小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原創</vt:lpstr>
      <vt:lpstr>Effects of age on navigation strategy</vt:lpstr>
      <vt:lpstr>PowerPoint 簡報</vt:lpstr>
      <vt:lpstr>PowerPoint 簡報</vt:lpstr>
      <vt:lpstr>Introduction</vt:lpstr>
      <vt:lpstr>Methods</vt:lpstr>
      <vt:lpstr>PowerPoint 簡報</vt:lpstr>
      <vt:lpstr>PowerPoint 簡報</vt:lpstr>
      <vt:lpstr>PowerPoint 簡報</vt:lpstr>
      <vt:lpstr>Methods</vt:lpstr>
      <vt:lpstr>Methods</vt:lpstr>
      <vt:lpstr>PowerPoint 簡報</vt:lpstr>
      <vt:lpstr>Methods</vt:lpstr>
      <vt:lpstr>Results</vt:lpstr>
      <vt:lpstr>Results</vt:lpstr>
      <vt:lpstr>Results</vt:lpstr>
      <vt:lpstr>Results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age on navigation strategy</dc:title>
  <dc:creator>user</dc:creator>
  <cp:lastModifiedBy>Ruby</cp:lastModifiedBy>
  <cp:revision>51</cp:revision>
  <dcterms:created xsi:type="dcterms:W3CDTF">2015-09-24T09:37:55Z</dcterms:created>
  <dcterms:modified xsi:type="dcterms:W3CDTF">2015-09-29T06:29:53Z</dcterms:modified>
</cp:coreProperties>
</file>